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81" r:id="rId6"/>
    <p:sldId id="261" r:id="rId7"/>
    <p:sldId id="259" r:id="rId8"/>
    <p:sldId id="262" r:id="rId9"/>
    <p:sldId id="276" r:id="rId10"/>
    <p:sldId id="282" r:id="rId11"/>
    <p:sldId id="265" r:id="rId12"/>
    <p:sldId id="283" r:id="rId13"/>
    <p:sldId id="284" r:id="rId14"/>
    <p:sldId id="267" r:id="rId15"/>
    <p:sldId id="271" r:id="rId16"/>
    <p:sldId id="272" r:id="rId17"/>
    <p:sldId id="275" r:id="rId18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C0A"/>
    <a:srgbClr val="31859C"/>
    <a:srgbClr val="BC1142"/>
    <a:srgbClr val="008E40"/>
    <a:srgbClr val="00B050"/>
    <a:srgbClr val="D5D900"/>
    <a:srgbClr val="439F36"/>
    <a:srgbClr val="4C9279"/>
    <a:srgbClr val="519C82"/>
    <a:srgbClr val="008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672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7D-4454-97F1-CA2E9BF14320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7D-4454-97F1-CA2E9BF14320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7D-4454-97F1-CA2E9BF14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E5C2F-3901-4E1F-B5ED-EF5753AEB818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615AE-4FEB-4056-B599-19C23051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638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2D5B-9D84-4B4B-A021-7C8C3E5BFB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5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9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984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23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76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10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685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6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401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26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20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950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615AE-4FEB-4056-B599-19C230510C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4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2D5B-9D84-4B4B-A021-7C8C3E5BFB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6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27534"/>
            <a:ext cx="9144000" cy="410445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365924"/>
            <a:ext cx="320384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slow" advClick="0" advTm="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otlinlang.org/" TargetMode="External"/><Relationship Id="rId5" Type="http://schemas.openxmlformats.org/officeDocument/2006/relationships/hyperlink" Target="https://groovy-lang.org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DApp">
            <a:extLst>
              <a:ext uri="{FF2B5EF4-FFF2-40B4-BE49-F238E27FC236}">
                <a16:creationId xmlns:a16="http://schemas.microsoft.com/office/drawing/2014/main" id="{BB069F77-2AAB-4DA3-8217-B0E9DC96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58" y="3390952"/>
            <a:ext cx="2552142" cy="170107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8D6A11A-5CEF-498B-9786-700056140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75"/>
          <a:stretch/>
        </p:blipFill>
        <p:spPr bwMode="auto">
          <a:xfrm>
            <a:off x="1689167" y="2859782"/>
            <a:ext cx="2666809" cy="198055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椭圆 33"/>
          <p:cNvSpPr/>
          <p:nvPr/>
        </p:nvSpPr>
        <p:spPr>
          <a:xfrm>
            <a:off x="1672669" y="1573974"/>
            <a:ext cx="957051" cy="957051"/>
          </a:xfrm>
          <a:prstGeom prst="ellipse">
            <a:avLst/>
          </a:prstGeom>
          <a:solidFill>
            <a:srgbClr val="FFFFFF">
              <a:alpha val="32941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Week 7 – 8</a:t>
            </a:r>
            <a:endParaRPr lang="zh-CN" altLang="en-US" sz="1600" b="1" dirty="0"/>
          </a:p>
        </p:txBody>
      </p:sp>
      <p:cxnSp>
        <p:nvCxnSpPr>
          <p:cNvPr id="36" name="直接连接符 35"/>
          <p:cNvCxnSpPr>
            <a:cxnSpLocks/>
          </p:cNvCxnSpPr>
          <p:nvPr/>
        </p:nvCxnSpPr>
        <p:spPr>
          <a:xfrm>
            <a:off x="2104717" y="1444576"/>
            <a:ext cx="49011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</p:cNvCxnSpPr>
          <p:nvPr/>
        </p:nvCxnSpPr>
        <p:spPr>
          <a:xfrm>
            <a:off x="2255034" y="2699021"/>
            <a:ext cx="49668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629492" y="1392327"/>
            <a:ext cx="5542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ea typeface="微软雅黑" pitchFamily="34" charset="-122"/>
              </a:rPr>
              <a:t>IoT Blockchain and Its Application in Logistics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11760" y="875496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ea typeface="微软雅黑" pitchFamily="34" charset="-122"/>
              </a:rPr>
              <a:t>WEEKLY STATUS REPORT</a:t>
            </a:r>
            <a:endParaRPr lang="zh-CN" altLang="en-US" sz="20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grpSp>
        <p:nvGrpSpPr>
          <p:cNvPr id="7" name="Group 60"/>
          <p:cNvGrpSpPr/>
          <p:nvPr/>
        </p:nvGrpSpPr>
        <p:grpSpPr>
          <a:xfrm>
            <a:off x="35496" y="21082"/>
            <a:ext cx="4062836" cy="4062836"/>
            <a:chOff x="516576" y="1203931"/>
            <a:chExt cx="8915400" cy="8915400"/>
          </a:xfrm>
          <a:noFill/>
        </p:grpSpPr>
        <p:sp>
          <p:nvSpPr>
            <p:cNvPr id="9" name="Arc 10"/>
            <p:cNvSpPr>
              <a:spLocks noChangeAspect="1"/>
            </p:cNvSpPr>
            <p:nvPr/>
          </p:nvSpPr>
          <p:spPr>
            <a:xfrm flipH="1">
              <a:off x="1202376" y="1789204"/>
              <a:ext cx="7772400" cy="7772400"/>
            </a:xfrm>
            <a:prstGeom prst="arc">
              <a:avLst>
                <a:gd name="adj1" fmla="val 17991572"/>
                <a:gd name="adj2" fmla="val 2705833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Arc 25"/>
            <p:cNvSpPr>
              <a:spLocks noChangeAspect="1"/>
            </p:cNvSpPr>
            <p:nvPr/>
          </p:nvSpPr>
          <p:spPr>
            <a:xfrm flipH="1">
              <a:off x="973776" y="1560604"/>
              <a:ext cx="8229600" cy="8229600"/>
            </a:xfrm>
            <a:prstGeom prst="arc">
              <a:avLst>
                <a:gd name="adj1" fmla="val 16514598"/>
                <a:gd name="adj2" fmla="val 18582211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Arc 29"/>
            <p:cNvSpPr>
              <a:spLocks noChangeAspect="1"/>
            </p:cNvSpPr>
            <p:nvPr/>
          </p:nvSpPr>
          <p:spPr>
            <a:xfrm flipH="1">
              <a:off x="973776" y="1560604"/>
              <a:ext cx="8229600" cy="8229600"/>
            </a:xfrm>
            <a:prstGeom prst="arc">
              <a:avLst>
                <a:gd name="adj1" fmla="val 1970642"/>
                <a:gd name="adj2" fmla="val 2975155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Arc 33"/>
            <p:cNvSpPr>
              <a:spLocks noChangeAspect="1"/>
            </p:cNvSpPr>
            <p:nvPr/>
          </p:nvSpPr>
          <p:spPr>
            <a:xfrm flipH="1">
              <a:off x="1088076" y="1661131"/>
              <a:ext cx="8001000" cy="8001000"/>
            </a:xfrm>
            <a:prstGeom prst="arc">
              <a:avLst>
                <a:gd name="adj1" fmla="val 16915085"/>
                <a:gd name="adj2" fmla="val 2946898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Arc 35"/>
            <p:cNvSpPr>
              <a:spLocks noChangeAspect="1"/>
            </p:cNvSpPr>
            <p:nvPr/>
          </p:nvSpPr>
          <p:spPr>
            <a:xfrm flipH="1">
              <a:off x="745176" y="1345777"/>
              <a:ext cx="8686800" cy="8686800"/>
            </a:xfrm>
            <a:prstGeom prst="arc">
              <a:avLst>
                <a:gd name="adj1" fmla="val 16901077"/>
                <a:gd name="adj2" fmla="val 2438576"/>
              </a:avLst>
            </a:prstGeom>
            <a:grpFill/>
            <a:ln w="22225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rc 42"/>
            <p:cNvSpPr>
              <a:spLocks noChangeAspect="1"/>
            </p:cNvSpPr>
            <p:nvPr/>
          </p:nvSpPr>
          <p:spPr>
            <a:xfrm flipH="1">
              <a:off x="973776" y="1560604"/>
              <a:ext cx="8229600" cy="8229600"/>
            </a:xfrm>
            <a:prstGeom prst="arc">
              <a:avLst>
                <a:gd name="adj1" fmla="val 18872499"/>
                <a:gd name="adj2" fmla="val 1799207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Arc 43"/>
            <p:cNvSpPr>
              <a:spLocks noChangeAspect="1"/>
            </p:cNvSpPr>
            <p:nvPr/>
          </p:nvSpPr>
          <p:spPr>
            <a:xfrm flipH="1">
              <a:off x="516576" y="1203931"/>
              <a:ext cx="8915400" cy="8915400"/>
            </a:xfrm>
            <a:prstGeom prst="arc">
              <a:avLst>
                <a:gd name="adj1" fmla="val 16125273"/>
                <a:gd name="adj2" fmla="val 775760"/>
              </a:avLst>
            </a:prstGeom>
            <a:grpFill/>
            <a:ln w="22225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Arc 4"/>
            <p:cNvSpPr>
              <a:spLocks noChangeAspect="1"/>
            </p:cNvSpPr>
            <p:nvPr/>
          </p:nvSpPr>
          <p:spPr>
            <a:xfrm flipH="1">
              <a:off x="3259776" y="3884704"/>
              <a:ext cx="3657600" cy="3657600"/>
            </a:xfrm>
            <a:prstGeom prst="arc">
              <a:avLst>
                <a:gd name="adj1" fmla="val 18862391"/>
                <a:gd name="adj2" fmla="val 2721459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Arc 5"/>
            <p:cNvSpPr>
              <a:spLocks noChangeAspect="1"/>
            </p:cNvSpPr>
            <p:nvPr/>
          </p:nvSpPr>
          <p:spPr>
            <a:xfrm flipH="1">
              <a:off x="3031176" y="3656104"/>
              <a:ext cx="4114800" cy="4114800"/>
            </a:xfrm>
            <a:prstGeom prst="arc">
              <a:avLst>
                <a:gd name="adj1" fmla="val 17986230"/>
                <a:gd name="adj2" fmla="val 3574230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Arc 6"/>
            <p:cNvSpPr>
              <a:spLocks noChangeAspect="1"/>
            </p:cNvSpPr>
            <p:nvPr/>
          </p:nvSpPr>
          <p:spPr>
            <a:xfrm flipH="1">
              <a:off x="2802576" y="3427504"/>
              <a:ext cx="4572000" cy="4572000"/>
            </a:xfrm>
            <a:prstGeom prst="arc">
              <a:avLst>
                <a:gd name="adj1" fmla="val 19867506"/>
                <a:gd name="adj2" fmla="val 3581125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Arc 7"/>
            <p:cNvSpPr>
              <a:spLocks noChangeAspect="1"/>
            </p:cNvSpPr>
            <p:nvPr/>
          </p:nvSpPr>
          <p:spPr>
            <a:xfrm flipH="1">
              <a:off x="2345376" y="2970304"/>
              <a:ext cx="5486400" cy="5486400"/>
            </a:xfrm>
            <a:prstGeom prst="arc">
              <a:avLst>
                <a:gd name="adj1" fmla="val 18879787"/>
                <a:gd name="adj2" fmla="val 1798118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Arc 8"/>
            <p:cNvSpPr>
              <a:spLocks noChangeAspect="1"/>
            </p:cNvSpPr>
            <p:nvPr/>
          </p:nvSpPr>
          <p:spPr>
            <a:xfrm flipH="1">
              <a:off x="1888176" y="2513104"/>
              <a:ext cx="6400800" cy="6400800"/>
            </a:xfrm>
            <a:prstGeom prst="arc">
              <a:avLst>
                <a:gd name="adj1" fmla="val 17371208"/>
                <a:gd name="adj2" fmla="val 20444976"/>
              </a:avLst>
            </a:prstGeom>
            <a:grpFill/>
            <a:ln w="1905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Arc 9"/>
            <p:cNvSpPr>
              <a:spLocks noChangeAspect="1"/>
            </p:cNvSpPr>
            <p:nvPr/>
          </p:nvSpPr>
          <p:spPr>
            <a:xfrm flipH="1">
              <a:off x="1659576" y="2246404"/>
              <a:ext cx="6858000" cy="6858000"/>
            </a:xfrm>
            <a:prstGeom prst="arc">
              <a:avLst>
                <a:gd name="adj1" fmla="val 17997244"/>
                <a:gd name="adj2" fmla="val 3110717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Arc 11"/>
            <p:cNvSpPr>
              <a:spLocks noChangeAspect="1"/>
            </p:cNvSpPr>
            <p:nvPr/>
          </p:nvSpPr>
          <p:spPr>
            <a:xfrm flipH="1">
              <a:off x="3716976" y="4341904"/>
              <a:ext cx="2743200" cy="2743200"/>
            </a:xfrm>
            <a:prstGeom prst="arc">
              <a:avLst>
                <a:gd name="adj1" fmla="val 16200000"/>
                <a:gd name="adj2" fmla="val 20103048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Arc 12"/>
            <p:cNvSpPr>
              <a:spLocks noChangeAspect="1"/>
            </p:cNvSpPr>
            <p:nvPr/>
          </p:nvSpPr>
          <p:spPr>
            <a:xfrm flipH="1">
              <a:off x="3716976" y="4341904"/>
              <a:ext cx="2743200" cy="2743200"/>
            </a:xfrm>
            <a:prstGeom prst="arc">
              <a:avLst>
                <a:gd name="adj1" fmla="val 1632284"/>
                <a:gd name="adj2" fmla="val 5929623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Straight Connector 13"/>
            <p:cNvCxnSpPr/>
            <p:nvPr/>
          </p:nvCxnSpPr>
          <p:spPr>
            <a:xfrm rot="1800000" flipH="1">
              <a:off x="3666480" y="5016275"/>
              <a:ext cx="2286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4"/>
            <p:cNvCxnSpPr/>
            <p:nvPr/>
          </p:nvCxnSpPr>
          <p:spPr>
            <a:xfrm rot="1800000" flipH="1">
              <a:off x="2863074" y="4551934"/>
              <a:ext cx="2286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"/>
            <p:cNvCxnSpPr/>
            <p:nvPr/>
          </p:nvCxnSpPr>
          <p:spPr>
            <a:xfrm rot="2700000" flipH="1">
              <a:off x="3028864" y="4080155"/>
              <a:ext cx="9144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6"/>
            <p:cNvCxnSpPr/>
            <p:nvPr/>
          </p:nvCxnSpPr>
          <p:spPr>
            <a:xfrm rot="2700000" flipH="1">
              <a:off x="2132605" y="2941638"/>
              <a:ext cx="4572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7"/>
            <p:cNvCxnSpPr/>
            <p:nvPr/>
          </p:nvCxnSpPr>
          <p:spPr>
            <a:xfrm rot="19800000" flipH="1">
              <a:off x="2282589" y="7194643"/>
              <a:ext cx="4572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/>
            <p:cNvCxnSpPr/>
            <p:nvPr/>
          </p:nvCxnSpPr>
          <p:spPr>
            <a:xfrm rot="19800000" flipH="1">
              <a:off x="1491165" y="7656604"/>
              <a:ext cx="4572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9"/>
            <p:cNvCxnSpPr/>
            <p:nvPr/>
          </p:nvCxnSpPr>
          <p:spPr>
            <a:xfrm rot="18900000" flipH="1">
              <a:off x="2141612" y="7985543"/>
              <a:ext cx="1371600" cy="0"/>
            </a:xfrm>
            <a:prstGeom prst="line">
              <a:avLst/>
            </a:prstGeom>
            <a:grpFill/>
            <a:ln w="127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20"/>
            <p:cNvCxnSpPr/>
            <p:nvPr/>
          </p:nvCxnSpPr>
          <p:spPr>
            <a:xfrm rot="18900000" flipH="1">
              <a:off x="3767634" y="6930347"/>
              <a:ext cx="2286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1"/>
            <p:cNvCxnSpPr/>
            <p:nvPr/>
          </p:nvCxnSpPr>
          <p:spPr>
            <a:xfrm rot="18000000" flipH="1">
              <a:off x="3875443" y="7189881"/>
              <a:ext cx="6858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2"/>
            <p:cNvCxnSpPr/>
            <p:nvPr/>
          </p:nvCxnSpPr>
          <p:spPr>
            <a:xfrm rot="18000000" flipH="1">
              <a:off x="3416626" y="7989724"/>
              <a:ext cx="6858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3"/>
            <p:cNvCxnSpPr/>
            <p:nvPr/>
          </p:nvCxnSpPr>
          <p:spPr>
            <a:xfrm rot="3600000" flipH="1">
              <a:off x="3384315" y="3526746"/>
              <a:ext cx="914400" cy="0"/>
            </a:xfrm>
            <a:prstGeom prst="line">
              <a:avLst/>
            </a:prstGeom>
            <a:grpFill/>
            <a:ln w="127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24"/>
            <p:cNvCxnSpPr/>
            <p:nvPr/>
          </p:nvCxnSpPr>
          <p:spPr>
            <a:xfrm rot="3600000" flipH="1">
              <a:off x="3034188" y="2541064"/>
              <a:ext cx="4572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26"/>
            <p:cNvSpPr>
              <a:spLocks noChangeAspect="1"/>
            </p:cNvSpPr>
            <p:nvPr/>
          </p:nvSpPr>
          <p:spPr>
            <a:xfrm flipH="1">
              <a:off x="2116776" y="2739038"/>
              <a:ext cx="5943600" cy="5943600"/>
            </a:xfrm>
            <a:prstGeom prst="arc">
              <a:avLst>
                <a:gd name="adj1" fmla="val 17004000"/>
                <a:gd name="adj2" fmla="val 17672337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Arc 27"/>
            <p:cNvSpPr>
              <a:spLocks noChangeAspect="1"/>
            </p:cNvSpPr>
            <p:nvPr/>
          </p:nvSpPr>
          <p:spPr>
            <a:xfrm flipH="1">
              <a:off x="2573976" y="3185131"/>
              <a:ext cx="5029200" cy="5029200"/>
            </a:xfrm>
            <a:prstGeom prst="arc">
              <a:avLst>
                <a:gd name="adj1" fmla="val 15923084"/>
                <a:gd name="adj2" fmla="val 17748429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Arc 28"/>
            <p:cNvSpPr>
              <a:spLocks noChangeAspect="1"/>
            </p:cNvSpPr>
            <p:nvPr/>
          </p:nvSpPr>
          <p:spPr>
            <a:xfrm flipH="1">
              <a:off x="2802576" y="3441277"/>
              <a:ext cx="4572000" cy="4572000"/>
            </a:xfrm>
            <a:prstGeom prst="arc">
              <a:avLst>
                <a:gd name="adj1" fmla="val 15885943"/>
                <a:gd name="adj2" fmla="val 17663732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Straight Connector 30"/>
            <p:cNvCxnSpPr/>
            <p:nvPr/>
          </p:nvCxnSpPr>
          <p:spPr>
            <a:xfrm rot="1800000" flipH="1">
              <a:off x="1601361" y="4099015"/>
              <a:ext cx="9144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c 31"/>
            <p:cNvSpPr>
              <a:spLocks noChangeAspect="1"/>
            </p:cNvSpPr>
            <p:nvPr/>
          </p:nvSpPr>
          <p:spPr>
            <a:xfrm flipH="1">
              <a:off x="1888176" y="2513104"/>
              <a:ext cx="6400800" cy="6400800"/>
            </a:xfrm>
            <a:prstGeom prst="arc">
              <a:avLst>
                <a:gd name="adj1" fmla="val 20920018"/>
                <a:gd name="adj2" fmla="val 2233333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Straight Connector 32"/>
            <p:cNvCxnSpPr/>
            <p:nvPr/>
          </p:nvCxnSpPr>
          <p:spPr>
            <a:xfrm rot="4500000" flipH="1">
              <a:off x="4002044" y="3052792"/>
              <a:ext cx="914400" cy="0"/>
            </a:xfrm>
            <a:prstGeom prst="line">
              <a:avLst/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Arc 34"/>
            <p:cNvSpPr>
              <a:spLocks noChangeAspect="1"/>
            </p:cNvSpPr>
            <p:nvPr/>
          </p:nvSpPr>
          <p:spPr>
            <a:xfrm flipH="1">
              <a:off x="1773876" y="2365981"/>
              <a:ext cx="6629400" cy="6629400"/>
            </a:xfrm>
            <a:prstGeom prst="arc">
              <a:avLst>
                <a:gd name="adj1" fmla="val 16033188"/>
                <a:gd name="adj2" fmla="val 3440474"/>
              </a:avLst>
            </a:prstGeom>
            <a:grpFill/>
            <a:ln w="127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Arc 36"/>
            <p:cNvSpPr>
              <a:spLocks noChangeAspect="1"/>
            </p:cNvSpPr>
            <p:nvPr/>
          </p:nvSpPr>
          <p:spPr>
            <a:xfrm flipH="1">
              <a:off x="3159824" y="3770404"/>
              <a:ext cx="3886200" cy="3886200"/>
            </a:xfrm>
            <a:prstGeom prst="arc">
              <a:avLst>
                <a:gd name="adj1" fmla="val 16285893"/>
                <a:gd name="adj2" fmla="val 4355678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Arc 37"/>
            <p:cNvSpPr>
              <a:spLocks noChangeAspect="1"/>
            </p:cNvSpPr>
            <p:nvPr/>
          </p:nvSpPr>
          <p:spPr>
            <a:xfrm flipH="1">
              <a:off x="2459676" y="3081938"/>
              <a:ext cx="5257800" cy="5257800"/>
            </a:xfrm>
            <a:prstGeom prst="arc">
              <a:avLst>
                <a:gd name="adj1" fmla="val 16382061"/>
                <a:gd name="adj2" fmla="val 3291367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Arc 38"/>
            <p:cNvSpPr>
              <a:spLocks noChangeAspect="1"/>
            </p:cNvSpPr>
            <p:nvPr/>
          </p:nvSpPr>
          <p:spPr>
            <a:xfrm flipH="1">
              <a:off x="3488376" y="4113304"/>
              <a:ext cx="3200400" cy="3200400"/>
            </a:xfrm>
            <a:prstGeom prst="arc">
              <a:avLst>
                <a:gd name="adj1" fmla="val 19900007"/>
                <a:gd name="adj2" fmla="val 2698044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Arc 39"/>
            <p:cNvSpPr>
              <a:spLocks noChangeAspect="1"/>
            </p:cNvSpPr>
            <p:nvPr/>
          </p:nvSpPr>
          <p:spPr>
            <a:xfrm flipH="1">
              <a:off x="2573976" y="3198904"/>
              <a:ext cx="5029200" cy="5029200"/>
            </a:xfrm>
            <a:prstGeom prst="arc">
              <a:avLst>
                <a:gd name="adj1" fmla="val 19864520"/>
                <a:gd name="adj2" fmla="val 2707333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Arc 40"/>
            <p:cNvSpPr>
              <a:spLocks noChangeAspect="1"/>
            </p:cNvSpPr>
            <p:nvPr/>
          </p:nvSpPr>
          <p:spPr>
            <a:xfrm flipH="1">
              <a:off x="2116776" y="2741704"/>
              <a:ext cx="5943600" cy="5943600"/>
            </a:xfrm>
            <a:prstGeom prst="arc">
              <a:avLst>
                <a:gd name="adj1" fmla="val 17982739"/>
                <a:gd name="adj2" fmla="val 3585340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Arc 41"/>
            <p:cNvSpPr>
              <a:spLocks noChangeAspect="1"/>
            </p:cNvSpPr>
            <p:nvPr/>
          </p:nvSpPr>
          <p:spPr>
            <a:xfrm flipH="1">
              <a:off x="1430976" y="2017804"/>
              <a:ext cx="7315200" cy="7315200"/>
            </a:xfrm>
            <a:prstGeom prst="arc">
              <a:avLst>
                <a:gd name="adj1" fmla="val 18871031"/>
                <a:gd name="adj2" fmla="val 1795229"/>
              </a:avLst>
            </a:prstGeom>
            <a:grpFill/>
            <a:ln w="25400" cap="rnd">
              <a:solidFill>
                <a:schemeClr val="bg1">
                  <a:alpha val="4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文本框 16">
            <a:extLst>
              <a:ext uri="{FF2B5EF4-FFF2-40B4-BE49-F238E27FC236}">
                <a16:creationId xmlns:a16="http://schemas.microsoft.com/office/drawing/2014/main" id="{2680B619-226A-46EF-99BA-D7E08002880D}"/>
              </a:ext>
            </a:extLst>
          </p:cNvPr>
          <p:cNvSpPr txBox="1"/>
          <p:nvPr/>
        </p:nvSpPr>
        <p:spPr>
          <a:xfrm>
            <a:off x="4942026" y="4418290"/>
            <a:ext cx="488655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Reporter: Thanh Tung – Thanh Phuong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Nhóm 56">
            <a:extLst>
              <a:ext uri="{FF2B5EF4-FFF2-40B4-BE49-F238E27FC236}">
                <a16:creationId xmlns:a16="http://schemas.microsoft.com/office/drawing/2014/main" id="{F9536DD4-C4BE-48BA-A4B0-B97188D1FD00}"/>
              </a:ext>
            </a:extLst>
          </p:cNvPr>
          <p:cNvGrpSpPr/>
          <p:nvPr/>
        </p:nvGrpSpPr>
        <p:grpSpPr>
          <a:xfrm>
            <a:off x="4423996" y="4411375"/>
            <a:ext cx="459483" cy="392623"/>
            <a:chOff x="875902" y="4490866"/>
            <a:chExt cx="459483" cy="392623"/>
          </a:xfrm>
          <a:solidFill>
            <a:srgbClr val="FFC000"/>
          </a:solidFill>
        </p:grpSpPr>
        <p:sp>
          <p:nvSpPr>
            <p:cNvPr id="58" name="椭圆 37">
              <a:extLst>
                <a:ext uri="{FF2B5EF4-FFF2-40B4-BE49-F238E27FC236}">
                  <a16:creationId xmlns:a16="http://schemas.microsoft.com/office/drawing/2014/main" id="{B1B5C842-56B5-47B7-8387-26F50F02B299}"/>
                </a:ext>
              </a:extLst>
            </p:cNvPr>
            <p:cNvSpPr/>
            <p:nvPr/>
          </p:nvSpPr>
          <p:spPr>
            <a:xfrm>
              <a:off x="875902" y="4490866"/>
              <a:ext cx="355560" cy="392623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</a:endParaRPr>
            </a:p>
          </p:txBody>
        </p:sp>
        <p:sp>
          <p:nvSpPr>
            <p:cNvPr id="59" name="椭圆 37">
              <a:extLst>
                <a:ext uri="{FF2B5EF4-FFF2-40B4-BE49-F238E27FC236}">
                  <a16:creationId xmlns:a16="http://schemas.microsoft.com/office/drawing/2014/main" id="{A8020EA7-0AC8-4675-85AF-77A35FBBCF4C}"/>
                </a:ext>
              </a:extLst>
            </p:cNvPr>
            <p:cNvSpPr/>
            <p:nvPr/>
          </p:nvSpPr>
          <p:spPr>
            <a:xfrm>
              <a:off x="1064176" y="4504716"/>
              <a:ext cx="271209" cy="314200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</a:endParaRPr>
            </a:p>
          </p:txBody>
        </p:sp>
      </p:grpSp>
      <p:grpSp>
        <p:nvGrpSpPr>
          <p:cNvPr id="60" name="Group 28">
            <a:extLst>
              <a:ext uri="{FF2B5EF4-FFF2-40B4-BE49-F238E27FC236}">
                <a16:creationId xmlns:a16="http://schemas.microsoft.com/office/drawing/2014/main" id="{34E8C223-9027-4EBA-844A-C08A98E98762}"/>
              </a:ext>
            </a:extLst>
          </p:cNvPr>
          <p:cNvGrpSpPr/>
          <p:nvPr/>
        </p:nvGrpSpPr>
        <p:grpSpPr>
          <a:xfrm>
            <a:off x="4559675" y="3912892"/>
            <a:ext cx="253535" cy="369333"/>
            <a:chOff x="4174136" y="3762623"/>
            <a:chExt cx="330200" cy="481012"/>
          </a:xfrm>
          <a:solidFill>
            <a:srgbClr val="FFC000"/>
          </a:solidFill>
        </p:grpSpPr>
        <p:sp>
          <p:nvSpPr>
            <p:cNvPr id="61" name="Freeform: Shape 29">
              <a:extLst>
                <a:ext uri="{FF2B5EF4-FFF2-40B4-BE49-F238E27FC236}">
                  <a16:creationId xmlns:a16="http://schemas.microsoft.com/office/drawing/2014/main" id="{3497B472-2D60-4807-A29E-AD946D76C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200">
                <a:latin typeface="Calibri" panose="020F0502020204030204" pitchFamily="34" charset="0"/>
              </a:endParaRPr>
            </a:p>
          </p:txBody>
        </p:sp>
        <p:sp>
          <p:nvSpPr>
            <p:cNvPr id="62" name="Freeform: Shape 30">
              <a:extLst>
                <a:ext uri="{FF2B5EF4-FFF2-40B4-BE49-F238E27FC236}">
                  <a16:creationId xmlns:a16="http://schemas.microsoft.com/office/drawing/2014/main" id="{8DDB2502-F789-42FB-AC02-97F7C9788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200">
                <a:latin typeface="Calibri" panose="020F0502020204030204" pitchFamily="34" charset="0"/>
              </a:endParaRPr>
            </a:p>
          </p:txBody>
        </p:sp>
      </p:grpSp>
      <p:sp>
        <p:nvSpPr>
          <p:cNvPr id="63" name="文本框 16">
            <a:extLst>
              <a:ext uri="{FF2B5EF4-FFF2-40B4-BE49-F238E27FC236}">
                <a16:creationId xmlns:a16="http://schemas.microsoft.com/office/drawing/2014/main" id="{B599073E-AA62-4971-A7D2-24E8047F27E8}"/>
              </a:ext>
            </a:extLst>
          </p:cNvPr>
          <p:cNvSpPr txBox="1"/>
          <p:nvPr/>
        </p:nvSpPr>
        <p:spPr>
          <a:xfrm>
            <a:off x="4942000" y="3907619"/>
            <a:ext cx="430351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Nguyen Xuan Thong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Image result for DApp png">
            <a:extLst>
              <a:ext uri="{FF2B5EF4-FFF2-40B4-BE49-F238E27FC236}">
                <a16:creationId xmlns:a16="http://schemas.microsoft.com/office/drawing/2014/main" id="{D03A60F4-F31B-4787-B5CF-7CDE6878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512" y="209670"/>
            <a:ext cx="1281960" cy="128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5907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56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  <a:solidFill>
            <a:srgbClr val="31859C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2-1</a:t>
            </a:r>
            <a:r>
              <a:rPr lang="zh-CN" altLang="en-US" sz="2800" b="1">
                <a:solidFill>
                  <a:schemeClr val="bg1"/>
                </a:solidFill>
              </a:rPr>
              <a:t>　</a:t>
            </a:r>
            <a:r>
              <a:rPr lang="en-US" altLang="zh-CN" sz="2800" b="1">
                <a:solidFill>
                  <a:schemeClr val="bg1"/>
                </a:solidFill>
              </a:rPr>
              <a:t>WebApp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8A853B50-CBA5-4AF0-8CDA-734527C66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70823"/>
            <a:ext cx="8174438" cy="4272677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3A8E002-65E2-4C94-AF4B-958BDB964944}"/>
              </a:ext>
            </a:extLst>
          </p:cNvPr>
          <p:cNvSpPr/>
          <p:nvPr/>
        </p:nvSpPr>
        <p:spPr>
          <a:xfrm>
            <a:off x="6372200" y="1203598"/>
            <a:ext cx="8691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css</a:t>
            </a:r>
            <a:endParaRPr lang="vi-VN" sz="4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95C597DD-02B2-4A0A-82B4-C5F6E9E16E15}"/>
              </a:ext>
            </a:extLst>
          </p:cNvPr>
          <p:cNvSpPr/>
          <p:nvPr/>
        </p:nvSpPr>
        <p:spPr>
          <a:xfrm>
            <a:off x="1902651" y="870823"/>
            <a:ext cx="12795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html</a:t>
            </a:r>
            <a:endParaRPr lang="vi-VN" sz="4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BEAA7A6E-963F-4910-B5F0-6A0A4C95057C}"/>
              </a:ext>
            </a:extLst>
          </p:cNvPr>
          <p:cNvSpPr/>
          <p:nvPr/>
        </p:nvSpPr>
        <p:spPr>
          <a:xfrm>
            <a:off x="1763688" y="3180071"/>
            <a:ext cx="20249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javascript</a:t>
            </a:r>
            <a:endParaRPr lang="vi-VN" sz="3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9BD786F1-2D35-4A94-AF48-D285264DE437}"/>
              </a:ext>
            </a:extLst>
          </p:cNvPr>
          <p:cNvSpPr/>
          <p:nvPr/>
        </p:nvSpPr>
        <p:spPr>
          <a:xfrm>
            <a:off x="4932040" y="3939902"/>
            <a:ext cx="30091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WebApp Panel</a:t>
            </a:r>
            <a:endParaRPr lang="vi-VN" sz="36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3293196"/>
      </p:ext>
    </p:extLst>
  </p:cSld>
  <p:clrMapOvr>
    <a:masterClrMapping/>
  </p:clrMapOvr>
  <p:transition spd="slow" advClick="0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6036"/>
            <a:ext cx="6876256" cy="523220"/>
          </a:xfrm>
          <a:prstGeom prst="rect">
            <a:avLst/>
          </a:prstGeom>
          <a:solidFill>
            <a:srgbClr val="31859C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2-2	Hosting WebApp to an online Address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Image result for infinity free">
            <a:extLst>
              <a:ext uri="{FF2B5EF4-FFF2-40B4-BE49-F238E27FC236}">
                <a16:creationId xmlns:a16="http://schemas.microsoft.com/office/drawing/2014/main" id="{9D57D212-F7D0-496D-A289-4AD3F7FB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41451"/>
            <a:ext cx="5468427" cy="371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infinity free">
            <a:extLst>
              <a:ext uri="{FF2B5EF4-FFF2-40B4-BE49-F238E27FC236}">
                <a16:creationId xmlns:a16="http://schemas.microsoft.com/office/drawing/2014/main" id="{8D86BB1E-1399-4485-A73F-6AF5D56D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941451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9B422BE1-EE2A-4B06-A05C-5D9E563835DE}"/>
              </a:ext>
            </a:extLst>
          </p:cNvPr>
          <p:cNvSpPr/>
          <p:nvPr/>
        </p:nvSpPr>
        <p:spPr>
          <a:xfrm>
            <a:off x="4730476" y="3867894"/>
            <a:ext cx="42915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u="sng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http://t</a:t>
            </a:r>
            <a:r>
              <a:rPr lang="en-US" sz="2400" b="0" i="1" u="sng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ma-batch26-testnet.rf.gd</a:t>
            </a:r>
            <a:endParaRPr lang="vi-VN" sz="2400" b="0" i="1" u="sng" cap="none" spc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560A6C35-A1D1-4B18-AAD6-6DC1739A22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876256" y="2715766"/>
            <a:ext cx="468052" cy="1152128"/>
          </a:xfrm>
          <a:prstGeom prst="straightConnector1">
            <a:avLst/>
          </a:prstGeom>
          <a:ln w="38100">
            <a:solidFill>
              <a:srgbClr val="D5D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500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6036"/>
            <a:ext cx="5724128" cy="523220"/>
          </a:xfrm>
          <a:prstGeom prst="rect">
            <a:avLst/>
          </a:prstGeom>
          <a:solidFill>
            <a:srgbClr val="31859C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2-3	Using Google Map Embed API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 descr="Image result for google api png">
            <a:extLst>
              <a:ext uri="{FF2B5EF4-FFF2-40B4-BE49-F238E27FC236}">
                <a16:creationId xmlns:a16="http://schemas.microsoft.com/office/drawing/2014/main" id="{C612192C-1821-4B34-A637-16ACD86B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89256"/>
            <a:ext cx="3851920" cy="9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google api png">
            <a:extLst>
              <a:ext uri="{FF2B5EF4-FFF2-40B4-BE49-F238E27FC236}">
                <a16:creationId xmlns:a16="http://schemas.microsoft.com/office/drawing/2014/main" id="{127AF5AE-4741-4B78-B1F3-41130353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059582"/>
            <a:ext cx="4572000" cy="198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google map embed api png">
            <a:extLst>
              <a:ext uri="{FF2B5EF4-FFF2-40B4-BE49-F238E27FC236}">
                <a16:creationId xmlns:a16="http://schemas.microsoft.com/office/drawing/2014/main" id="{F045E1A4-A73E-4360-9E59-D9E92EAC8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9146"/>
            <a:ext cx="4032448" cy="28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7ABC6273-59B1-4D8D-9335-F5AE49A86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2499742"/>
            <a:ext cx="4699280" cy="26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9566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6036"/>
            <a:ext cx="4283968" cy="523220"/>
          </a:xfrm>
          <a:prstGeom prst="rect">
            <a:avLst/>
          </a:prstGeom>
          <a:solidFill>
            <a:srgbClr val="31859C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2-4	Embark &amp; WebDApp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521D48-6FE9-48D2-8C03-22184843354E}"/>
              </a:ext>
            </a:extLst>
          </p:cNvPr>
          <p:cNvGrpSpPr/>
          <p:nvPr/>
        </p:nvGrpSpPr>
        <p:grpSpPr>
          <a:xfrm>
            <a:off x="179512" y="987574"/>
            <a:ext cx="845571" cy="845571"/>
            <a:chOff x="630085" y="1203598"/>
            <a:chExt cx="1440160" cy="1440160"/>
          </a:xfrm>
        </p:grpSpPr>
        <p:sp>
          <p:nvSpPr>
            <p:cNvPr id="8" name="椭圆 2">
              <a:extLst>
                <a:ext uri="{FF2B5EF4-FFF2-40B4-BE49-F238E27FC236}">
                  <a16:creationId xmlns:a16="http://schemas.microsoft.com/office/drawing/2014/main" id="{475A822F-980C-444A-9545-9F55648807A7}"/>
                </a:ext>
              </a:extLst>
            </p:cNvPr>
            <p:cNvSpPr/>
            <p:nvPr/>
          </p:nvSpPr>
          <p:spPr>
            <a:xfrm>
              <a:off x="630085" y="1203598"/>
              <a:ext cx="1440160" cy="144016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Picture 3" descr="C:\Users\Jonahs\Dropbox\Projects SCOTT\MEET Windows Azure\source\Background\tile-icon-bigdata.png">
              <a:extLst>
                <a:ext uri="{FF2B5EF4-FFF2-40B4-BE49-F238E27FC236}">
                  <a16:creationId xmlns:a16="http://schemas.microsoft.com/office/drawing/2014/main" id="{2DFBDBB4-F13F-4E61-9C4A-2726A789C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00" y="1485327"/>
              <a:ext cx="876930" cy="876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矩形 5">
            <a:extLst>
              <a:ext uri="{FF2B5EF4-FFF2-40B4-BE49-F238E27FC236}">
                <a16:creationId xmlns:a16="http://schemas.microsoft.com/office/drawing/2014/main" id="{E1CD53E5-6D27-4B36-8B6B-46A56CAAC26D}"/>
              </a:ext>
            </a:extLst>
          </p:cNvPr>
          <p:cNvSpPr/>
          <p:nvPr/>
        </p:nvSpPr>
        <p:spPr>
          <a:xfrm>
            <a:off x="1043608" y="987574"/>
            <a:ext cx="262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Ethereum Blockchain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id="{BEC2862E-2E4A-45F9-931C-826034EEF70C}"/>
              </a:ext>
            </a:extLst>
          </p:cNvPr>
          <p:cNvSpPr/>
          <p:nvPr/>
        </p:nvSpPr>
        <p:spPr>
          <a:xfrm>
            <a:off x="7618481" y="3298031"/>
            <a:ext cx="14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Embark CLI</a:t>
            </a:r>
            <a:endParaRPr lang="zh-CN" altLang="en-US" b="1" dirty="0">
              <a:solidFill>
                <a:srgbClr val="3185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2" name="Picture 4" descr="Image result for embark webui">
            <a:extLst>
              <a:ext uri="{FF2B5EF4-FFF2-40B4-BE49-F238E27FC236}">
                <a16:creationId xmlns:a16="http://schemas.microsoft.com/office/drawing/2014/main" id="{42F320E2-A3D4-4DAF-8239-B536199D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84" y="1347614"/>
            <a:ext cx="5990163" cy="337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embark webui">
            <a:extLst>
              <a:ext uri="{FF2B5EF4-FFF2-40B4-BE49-F238E27FC236}">
                <a16:creationId xmlns:a16="http://schemas.microsoft.com/office/drawing/2014/main" id="{FD9617D4-8168-49EA-AA0D-0B86692D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616" y="3600772"/>
            <a:ext cx="1184920" cy="118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2092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7344" y="699542"/>
            <a:ext cx="2061783" cy="523220"/>
          </a:xfrm>
          <a:prstGeom prst="rect">
            <a:avLst/>
          </a:prstGeom>
          <a:solidFill>
            <a:srgbClr val="519C82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Three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344" y="1173508"/>
            <a:ext cx="282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>
                <a:solidFill>
                  <a:srgbClr val="4C92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3200" b="1" dirty="0">
              <a:solidFill>
                <a:srgbClr val="4C92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5323" y="478679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03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195736" y="1831304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195736" y="483518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Image result for demo  png">
            <a:extLst>
              <a:ext uri="{FF2B5EF4-FFF2-40B4-BE49-F238E27FC236}">
                <a16:creationId xmlns:a16="http://schemas.microsoft.com/office/drawing/2014/main" id="{8BAD37AB-5DFE-46CB-93C2-90147A9A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870" y="2081128"/>
            <a:ext cx="2669282" cy="266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8A6030B6-72D0-4E35-B945-5085590E6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8" y="1923678"/>
            <a:ext cx="2946553" cy="3144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5F586508-8D51-4087-B18A-536A9CC5E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054" y="1915297"/>
            <a:ext cx="2829450" cy="3228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795733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9645" y="772563"/>
            <a:ext cx="185659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Four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0205" y="1266895"/>
            <a:ext cx="526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>
                <a:solidFill>
                  <a:srgbClr val="F79646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plan of this week</a:t>
            </a:r>
            <a:endParaRPr lang="zh-CN" altLang="en-US" sz="3200" b="1" dirty="0">
              <a:solidFill>
                <a:srgbClr val="F79646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478679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04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1338037" y="1831304"/>
            <a:ext cx="6781628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</p:cNvCxnSpPr>
          <p:nvPr/>
        </p:nvCxnSpPr>
        <p:spPr>
          <a:xfrm>
            <a:off x="1338037" y="483518"/>
            <a:ext cx="6781628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Image result for work plan png">
            <a:extLst>
              <a:ext uri="{FF2B5EF4-FFF2-40B4-BE49-F238E27FC236}">
                <a16:creationId xmlns:a16="http://schemas.microsoft.com/office/drawing/2014/main" id="{B6939A5D-6C26-4683-B158-217753CB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1" y="1871956"/>
            <a:ext cx="3975957" cy="2703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62231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09744" y="1988360"/>
            <a:ext cx="2564109" cy="1165677"/>
          </a:xfrm>
          <a:prstGeom prst="rect">
            <a:avLst/>
          </a:prstGeom>
          <a:solidFill>
            <a:schemeClr val="accent5">
              <a:lumMod val="75000"/>
              <a:alpha val="1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009743" y="1514287"/>
            <a:ext cx="2564105" cy="31042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Completing DApp …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4	Work Plan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39552" y="932675"/>
            <a:ext cx="6587437" cy="3655299"/>
            <a:chOff x="37912" y="854444"/>
            <a:chExt cx="6587437" cy="3655299"/>
          </a:xfrm>
        </p:grpSpPr>
        <p:sp>
          <p:nvSpPr>
            <p:cNvPr id="6" name="同心圆 5"/>
            <p:cNvSpPr/>
            <p:nvPr/>
          </p:nvSpPr>
          <p:spPr>
            <a:xfrm>
              <a:off x="1473286" y="1784857"/>
              <a:ext cx="2107706" cy="2107706"/>
            </a:xfrm>
            <a:prstGeom prst="donut">
              <a:avLst>
                <a:gd name="adj" fmla="val 5453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图表 6"/>
            <p:cNvGraphicFramePr/>
            <p:nvPr>
              <p:extLst>
                <p:ext uri="{D42A27DB-BD31-4B8C-83A1-F6EECF244321}">
                  <p14:modId xmlns:p14="http://schemas.microsoft.com/office/powerpoint/2010/main" val="3879613833"/>
                </p:ext>
              </p:extLst>
            </p:nvPr>
          </p:nvGraphicFramePr>
          <p:xfrm>
            <a:off x="1157046" y="1615480"/>
            <a:ext cx="2740184" cy="2446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椭圆 7"/>
            <p:cNvSpPr/>
            <p:nvPr/>
          </p:nvSpPr>
          <p:spPr>
            <a:xfrm>
              <a:off x="1222396" y="1533967"/>
              <a:ext cx="2609485" cy="260948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cxnSpLocks/>
              <a:endCxn id="11" idx="2"/>
            </p:cNvCxnSpPr>
            <p:nvPr/>
          </p:nvCxnSpPr>
          <p:spPr>
            <a:xfrm flipH="1" flipV="1">
              <a:off x="1359268" y="1777774"/>
              <a:ext cx="476428" cy="414688"/>
            </a:xfrm>
            <a:prstGeom prst="line">
              <a:avLst/>
            </a:prstGeom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9"/>
            <p:cNvSpPr txBox="1"/>
            <p:nvPr/>
          </p:nvSpPr>
          <p:spPr>
            <a:xfrm>
              <a:off x="37912" y="854444"/>
              <a:ext cx="26427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00B050"/>
                  </a:solidFill>
                </a:rPr>
                <a:t>How to using barcode for </a:t>
              </a:r>
              <a:br>
                <a:rPr lang="en-US" altLang="zh-CN" b="1">
                  <a:solidFill>
                    <a:srgbClr val="00B050"/>
                  </a:solidFill>
                </a:rPr>
              </a:br>
              <a:r>
                <a:rPr lang="en-US" altLang="zh-CN" b="1">
                  <a:solidFill>
                    <a:srgbClr val="00B050"/>
                  </a:solidFill>
                </a:rPr>
                <a:t>updating information </a:t>
              </a:r>
              <a:br>
                <a:rPr lang="en-US" altLang="zh-CN" b="1">
                  <a:solidFill>
                    <a:srgbClr val="00B050"/>
                  </a:solidFill>
                </a:rPr>
              </a:br>
              <a:r>
                <a:rPr lang="en-US" altLang="zh-CN" b="1">
                  <a:solidFill>
                    <a:srgbClr val="00B050"/>
                  </a:solidFill>
                </a:rPr>
                <a:t>from Raspberry Pi</a:t>
              </a:r>
            </a:p>
          </p:txBody>
        </p:sp>
        <p:sp>
          <p:nvSpPr>
            <p:cNvPr id="12" name="文本框 20"/>
            <p:cNvSpPr txBox="1"/>
            <p:nvPr/>
          </p:nvSpPr>
          <p:spPr>
            <a:xfrm>
              <a:off x="676770" y="2396499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i="1" dirty="0">
                  <a:solidFill>
                    <a:srgbClr val="BC1142"/>
                  </a:solidFill>
                </a:rPr>
                <a:t>57%</a:t>
              </a:r>
              <a:endParaRPr lang="zh-CN" altLang="en-US" b="1" i="1" dirty="0">
                <a:solidFill>
                  <a:srgbClr val="BC1142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 flipV="1">
              <a:off x="3195922" y="3620847"/>
              <a:ext cx="427587" cy="413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3621614" y="4034541"/>
              <a:ext cx="21489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23"/>
            <p:cNvSpPr txBox="1"/>
            <p:nvPr/>
          </p:nvSpPr>
          <p:spPr>
            <a:xfrm>
              <a:off x="3933586" y="3586413"/>
              <a:ext cx="26917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>
                  <a:solidFill>
                    <a:srgbClr val="3185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Find the way</a:t>
              </a:r>
              <a:br>
                <a:rPr lang="en-US" altLang="zh-CN" b="1">
                  <a:solidFill>
                    <a:srgbClr val="3185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b="1">
                  <a:solidFill>
                    <a:srgbClr val="3185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 get information</a:t>
              </a:r>
              <a:br>
                <a:rPr lang="en-US" altLang="zh-CN" b="1">
                  <a:solidFill>
                    <a:srgbClr val="3185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b="1">
                  <a:solidFill>
                    <a:srgbClr val="3185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from EthBC to WebUI</a:t>
              </a:r>
            </a:p>
          </p:txBody>
        </p:sp>
        <p:sp>
          <p:nvSpPr>
            <p:cNvPr id="16" name="文本框 24"/>
            <p:cNvSpPr txBox="1"/>
            <p:nvPr/>
          </p:nvSpPr>
          <p:spPr>
            <a:xfrm>
              <a:off x="3437156" y="404807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i="1" dirty="0">
                  <a:solidFill>
                    <a:schemeClr val="bg1"/>
                  </a:solidFill>
                </a:rPr>
                <a:t>43%</a:t>
              </a:r>
              <a:endParaRPr lang="zh-CN" altLang="en-US" b="1" i="1" dirty="0">
                <a:solidFill>
                  <a:schemeClr val="bg1"/>
                </a:solidFill>
              </a:endParaRPr>
            </a:p>
          </p:txBody>
        </p:sp>
        <p:pic>
          <p:nvPicPr>
            <p:cNvPr id="2050" name="Picture 2" descr="C:\Documents and Settings\Administrator\桌面\睿泰集团员工培养计划-解决方案部-JYY\其他\PPT素材\图标\平面小图标\easyicon_net_20140606022451205\114201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551" y="2211710"/>
              <a:ext cx="1003176" cy="1003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338" name="Picture 2" descr="Image result for information icon finding">
            <a:extLst>
              <a:ext uri="{FF2B5EF4-FFF2-40B4-BE49-F238E27FC236}">
                <a16:creationId xmlns:a16="http://schemas.microsoft.com/office/drawing/2014/main" id="{AD5875A6-4AE9-40BE-BCF4-D5F4D127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25" y="2896648"/>
            <a:ext cx="522754" cy="73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raspberry pi png">
            <a:extLst>
              <a:ext uri="{FF2B5EF4-FFF2-40B4-BE49-F238E27FC236}">
                <a16:creationId xmlns:a16="http://schemas.microsoft.com/office/drawing/2014/main" id="{A36A251C-E385-485B-B309-32CAD934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91" y="1002905"/>
            <a:ext cx="1181095" cy="8176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57149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DApp wallpaper">
            <a:extLst>
              <a:ext uri="{FF2B5EF4-FFF2-40B4-BE49-F238E27FC236}">
                <a16:creationId xmlns:a16="http://schemas.microsoft.com/office/drawing/2014/main" id="{A6468D7E-6589-4DD9-9230-256F5729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接连接符 35"/>
          <p:cNvCxnSpPr/>
          <p:nvPr/>
        </p:nvCxnSpPr>
        <p:spPr>
          <a:xfrm>
            <a:off x="2483768" y="2787774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483768" y="3723878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83768" y="2715766"/>
            <a:ext cx="42484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YOU FOR YOUR LISTENING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33">
            <a:extLst>
              <a:ext uri="{FF2B5EF4-FFF2-40B4-BE49-F238E27FC236}">
                <a16:creationId xmlns:a16="http://schemas.microsoft.com/office/drawing/2014/main" id="{C6CF5F23-E67D-4E31-976D-98D24CE1F79A}"/>
              </a:ext>
            </a:extLst>
          </p:cNvPr>
          <p:cNvSpPr/>
          <p:nvPr/>
        </p:nvSpPr>
        <p:spPr>
          <a:xfrm>
            <a:off x="4093474" y="1436078"/>
            <a:ext cx="957051" cy="957051"/>
          </a:xfrm>
          <a:prstGeom prst="ellipse">
            <a:avLst/>
          </a:prstGeom>
          <a:solidFill>
            <a:srgbClr val="FFFFFF">
              <a:alpha val="32941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Week 7 – 8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7371026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0538"/>
            <a:ext cx="2699792" cy="516403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1463" y="1292460"/>
            <a:ext cx="1896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519C82"/>
                </a:solidFill>
              </a:rPr>
              <a:t>Contents</a:t>
            </a:r>
            <a:endParaRPr lang="zh-CN" altLang="en-US" sz="3600" b="1" dirty="0">
              <a:solidFill>
                <a:srgbClr val="519C8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563888" y="1416894"/>
            <a:ext cx="216024" cy="216024"/>
          </a:xfrm>
          <a:prstGeom prst="ellipse">
            <a:avLst/>
          </a:prstGeom>
          <a:solidFill>
            <a:srgbClr val="20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66276" y="1347441"/>
            <a:ext cx="4278132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b="1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zh-CN" b="1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 &amp; GUI Java</a:t>
            </a:r>
            <a:endParaRPr lang="zh-CN" altLang="en-US" b="1" dirty="0">
              <a:solidFill>
                <a:srgbClr val="519C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63888" y="2008244"/>
            <a:ext cx="216024" cy="216024"/>
          </a:xfrm>
          <a:prstGeom prst="ellipse">
            <a:avLst/>
          </a:prstGeom>
          <a:solidFill>
            <a:srgbClr val="20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966276" y="1938791"/>
            <a:ext cx="4278132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b="1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zh-CN" b="1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Embark – WebUI &amp; WebDApp</a:t>
            </a:r>
            <a:endParaRPr lang="zh-CN" altLang="en-US" b="1" dirty="0">
              <a:solidFill>
                <a:srgbClr val="519C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563888" y="2570430"/>
            <a:ext cx="216024" cy="216024"/>
          </a:xfrm>
          <a:prstGeom prst="ellipse">
            <a:avLst/>
          </a:prstGeom>
          <a:solidFill>
            <a:srgbClr val="20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66276" y="2500977"/>
            <a:ext cx="4278132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b="1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zh-CN" b="1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b="1" dirty="0">
              <a:solidFill>
                <a:srgbClr val="519C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563888" y="3168957"/>
            <a:ext cx="216024" cy="216024"/>
          </a:xfrm>
          <a:prstGeom prst="ellipse">
            <a:avLst/>
          </a:prstGeom>
          <a:solidFill>
            <a:srgbClr val="20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66276" y="3099504"/>
            <a:ext cx="4278132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b="1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zh-CN" b="1">
                <a:solidFill>
                  <a:srgbClr val="519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plan of this week</a:t>
            </a:r>
            <a:endParaRPr lang="zh-CN" altLang="en-US" b="1" dirty="0">
              <a:solidFill>
                <a:srgbClr val="519C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54140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5709" y="705394"/>
            <a:ext cx="1771062" cy="523220"/>
          </a:xfrm>
          <a:prstGeom prst="rect">
            <a:avLst/>
          </a:prstGeom>
          <a:solidFill>
            <a:srgbClr val="42D4A7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4571" y="1159707"/>
            <a:ext cx="398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0086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 &amp; GUI Java </a:t>
            </a:r>
            <a:endParaRPr lang="zh-CN" altLang="en-US" sz="3200" b="1" dirty="0">
              <a:solidFill>
                <a:srgbClr val="0086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411510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01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14101" y="1764135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914101" y="416349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EE7BC3E-9A65-4DD2-ACF4-2387F9B12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7440"/>
            <a:ext cx="9144000" cy="27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207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233664" y="2092618"/>
            <a:ext cx="1130424" cy="1060704"/>
            <a:chOff x="3635896" y="2092618"/>
            <a:chExt cx="1130424" cy="1060704"/>
          </a:xfrm>
        </p:grpSpPr>
        <p:sp>
          <p:nvSpPr>
            <p:cNvPr id="5" name="等腰三角形 4"/>
            <p:cNvSpPr/>
            <p:nvPr/>
          </p:nvSpPr>
          <p:spPr>
            <a:xfrm rot="5400000">
              <a:off x="3778768" y="2165770"/>
              <a:ext cx="1060704" cy="914400"/>
            </a:xfrm>
            <a:prstGeom prst="triangle">
              <a:avLst/>
            </a:prstGeom>
            <a:solidFill>
              <a:srgbClr val="42D4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3562744" y="2165770"/>
              <a:ext cx="1060704" cy="914400"/>
            </a:xfrm>
            <a:prstGeom prst="triangle">
              <a:avLst/>
            </a:prstGeom>
            <a:solidFill>
              <a:srgbClr val="00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366036"/>
            <a:ext cx="3635896" cy="523220"/>
          </a:xfrm>
          <a:prstGeom prst="rect">
            <a:avLst/>
          </a:prstGeom>
          <a:solidFill>
            <a:srgbClr val="42D4A7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1-1</a:t>
            </a:r>
            <a:r>
              <a:rPr lang="zh-CN" altLang="en-US" sz="2800" b="1">
                <a:solidFill>
                  <a:schemeClr val="bg1"/>
                </a:solidFill>
              </a:rPr>
              <a:t>　</a:t>
            </a:r>
            <a:r>
              <a:rPr lang="en-US" altLang="zh-CN" sz="2800" b="1">
                <a:solidFill>
                  <a:schemeClr val="bg1"/>
                </a:solidFill>
              </a:rPr>
              <a:t>What is Gradle?</a:t>
            </a:r>
            <a:r>
              <a:rPr lang="en-US" altLang="zh-CN" sz="2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158" y="1563638"/>
            <a:ext cx="4022794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5580112" y="1775222"/>
            <a:ext cx="3240360" cy="317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zh-CN" sz="1400" b="1">
                <a:solidFill>
                  <a:srgbClr val="0086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is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an open-source </a:t>
            </a:r>
            <a:r>
              <a:rPr lang="en-US" altLang="zh-CN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build automation system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that builds upon the concepts of Apache Ant and Apache Maven and introduces </a:t>
            </a:r>
          </a:p>
          <a:p>
            <a:pPr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Groovy-based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domain-specific language (DSL) instead of the XML form used by Apache Maven for declaring the project configuration.</a:t>
            </a:r>
            <a:b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b="1">
                <a:solidFill>
                  <a:srgbClr val="0086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uses a </a:t>
            </a:r>
            <a:r>
              <a:rPr lang="en-US" altLang="zh-CN" sz="14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directed acyclic graph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("DAG") to determine the order in which tasks can be run.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 descr="Image result for groovy png">
            <a:extLst>
              <a:ext uri="{FF2B5EF4-FFF2-40B4-BE49-F238E27FC236}">
                <a16:creationId xmlns:a16="http://schemas.microsoft.com/office/drawing/2014/main" id="{EB3838C4-FAFF-43F7-9E8B-49297246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627534"/>
            <a:ext cx="2195736" cy="11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4421CA2D-8AB0-4270-92E1-C45792D62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59582"/>
            <a:ext cx="2264817" cy="7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292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6036"/>
            <a:ext cx="3635896" cy="523220"/>
          </a:xfrm>
          <a:prstGeom prst="rect">
            <a:avLst/>
          </a:prstGeom>
          <a:solidFill>
            <a:srgbClr val="42D4A7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1-1</a:t>
            </a:r>
            <a:r>
              <a:rPr lang="zh-CN" altLang="en-US" sz="2800" b="1">
                <a:solidFill>
                  <a:schemeClr val="bg1"/>
                </a:solidFill>
              </a:rPr>
              <a:t>　</a:t>
            </a:r>
            <a:r>
              <a:rPr lang="en-US" altLang="zh-CN" sz="2800" b="1">
                <a:solidFill>
                  <a:schemeClr val="bg1"/>
                </a:solidFill>
              </a:rPr>
              <a:t>What is Gradle?</a:t>
            </a:r>
            <a:r>
              <a:rPr lang="en-US" altLang="zh-CN" sz="2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7A5CB8-E25F-46E3-BC9D-C71ECA99C6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3734549"/>
            <a:ext cx="9144000" cy="1429489"/>
          </a:xfrm>
          <a:prstGeom prst="rect">
            <a:avLst/>
          </a:prstGeom>
        </p:spPr>
      </p:pic>
      <p:pic>
        <p:nvPicPr>
          <p:cNvPr id="11" name="Picture 2" descr="Image result for gradle">
            <a:extLst>
              <a:ext uri="{FF2B5EF4-FFF2-40B4-BE49-F238E27FC236}">
                <a16:creationId xmlns:a16="http://schemas.microsoft.com/office/drawing/2014/main" id="{7F6F8ABD-03FB-48F0-BC66-BDBD0C6E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759806"/>
            <a:ext cx="2232248" cy="9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67EFC3A3-BE33-4567-8890-2BFADB962E2B}"/>
              </a:ext>
            </a:extLst>
          </p:cNvPr>
          <p:cNvSpPr/>
          <p:nvPr/>
        </p:nvSpPr>
        <p:spPr>
          <a:xfrm>
            <a:off x="917594" y="1660897"/>
            <a:ext cx="385242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00865C"/>
                </a:solidFill>
                <a:effectLst/>
              </a:rPr>
              <a:t>Gradle</a:t>
            </a:r>
            <a:r>
              <a:rPr lang="en-US" sz="2000" b="1" i="0" dirty="0">
                <a:solidFill>
                  <a:schemeClr val="tx2">
                    <a:lumMod val="75000"/>
                  </a:schemeClr>
                </a:solidFill>
                <a:effectLst/>
              </a:rPr>
              <a:t> is an open-source build automation tool focused on flexibility and performance. Gradle build scripts are written using a </a:t>
            </a:r>
            <a:r>
              <a:rPr lang="en-US" sz="2000" b="1" i="0" u="none" strike="noStrike" dirty="0">
                <a:solidFill>
                  <a:srgbClr val="00865C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Groovy</a:t>
            </a:r>
            <a:r>
              <a:rPr lang="en-US" sz="2000" b="1" i="0" dirty="0">
                <a:solidFill>
                  <a:schemeClr val="tx2">
                    <a:lumMod val="75000"/>
                  </a:schemeClr>
                </a:solidFill>
                <a:effectLst/>
              </a:rPr>
              <a:t> or </a:t>
            </a:r>
            <a:r>
              <a:rPr lang="en-US" sz="2000" b="1" i="0" u="none" strike="noStrike" dirty="0">
                <a:solidFill>
                  <a:srgbClr val="00865C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Kotlin</a:t>
            </a:r>
            <a:r>
              <a:rPr lang="en-US" sz="2000" b="1" i="0" dirty="0">
                <a:solidFill>
                  <a:schemeClr val="tx2">
                    <a:lumMod val="75000"/>
                  </a:schemeClr>
                </a:solidFill>
                <a:effectLst/>
              </a:rPr>
              <a:t> </a:t>
            </a:r>
            <a:r>
              <a:rPr lang="en-US" sz="2000" b="1" i="0">
                <a:solidFill>
                  <a:srgbClr val="00865C"/>
                </a:solidFill>
                <a:effectLst/>
              </a:rPr>
              <a:t>DSL</a:t>
            </a:r>
            <a:r>
              <a:rPr lang="en-US" sz="2000" b="1" i="0">
                <a:solidFill>
                  <a:schemeClr val="tx2">
                    <a:lumMod val="75000"/>
                  </a:schemeClr>
                </a:solidFill>
                <a:effectLst/>
              </a:rPr>
              <a:t>. 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512446-B2B4-4026-BA94-4BB50C1CEA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63638"/>
            <a:ext cx="7452320" cy="235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aven logo png">
            <a:extLst>
              <a:ext uri="{FF2B5EF4-FFF2-40B4-BE49-F238E27FC236}">
                <a16:creationId xmlns:a16="http://schemas.microsoft.com/office/drawing/2014/main" id="{AA749886-F062-4891-8199-B60A597C3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00" y="909747"/>
            <a:ext cx="2124744" cy="53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1338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6036"/>
            <a:ext cx="4860032" cy="523220"/>
          </a:xfrm>
          <a:prstGeom prst="rect">
            <a:avLst/>
          </a:prstGeom>
          <a:solidFill>
            <a:srgbClr val="42D4A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1-2</a:t>
            </a:r>
            <a:r>
              <a:rPr lang="zh-CN" altLang="en-US" sz="2800" b="1">
                <a:solidFill>
                  <a:schemeClr val="bg1"/>
                </a:solidFill>
              </a:rPr>
              <a:t>　</a:t>
            </a:r>
            <a:r>
              <a:rPr lang="en-US" altLang="zh-CN" sz="2800" b="1">
                <a:solidFill>
                  <a:schemeClr val="bg1"/>
                </a:solidFill>
              </a:rPr>
              <a:t>Why  we choose Gradle?</a:t>
            </a:r>
            <a:r>
              <a:rPr lang="en-US" altLang="zh-CN" sz="2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7624" y="1149487"/>
            <a:ext cx="2851804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b="1">
                <a:solidFill>
                  <a:srgbClr val="3185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customizable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— </a:t>
            </a:r>
            <a:r>
              <a:rPr lang="en-US" b="1">
                <a:solidFill>
                  <a:srgbClr val="0086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Gradle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modeled in a way that is customizable and extensible in the most fundamental ways.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0334" y="3417843"/>
            <a:ext cx="2823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>
                <a:solidFill>
                  <a:srgbClr val="3185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</a:t>
            </a:r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— Gradle is the official build tool for Android, and comes with support for many popular languages and technologies.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1114167"/>
            <a:ext cx="26818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>
                <a:solidFill>
                  <a:srgbClr val="E46C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</a:t>
            </a:r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— Gradle completes tasks quickly by reusing outputs from previous executions, processing only inputs that changed, and executing tasks in parallel.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2100" y="3350717"/>
            <a:ext cx="3794396" cy="135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 b="1">
                <a:solidFill>
                  <a:srgbClr val="E46C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Newest</a:t>
            </a:r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easier to use.</a:t>
            </a:r>
          </a:p>
          <a:p>
            <a:pPr algn="just"/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build.xml -&gt; easy to know. (compare with Maven)</a:t>
            </a:r>
          </a:p>
          <a:p>
            <a:pPr algn="just"/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ability to </a:t>
            </a:r>
            <a:r>
              <a:rPr lang="en-US" altLang="zh-CN" b="1">
                <a:solidFill>
                  <a:srgbClr val="0086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and manage </a:t>
            </a:r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code with Ethereum Blockchain and (.sol) file.</a:t>
            </a:r>
            <a:endParaRPr lang="zh-CN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8F234358-78B6-403C-BAEF-DCB550E6538F}"/>
              </a:ext>
            </a:extLst>
          </p:cNvPr>
          <p:cNvGrpSpPr/>
          <p:nvPr/>
        </p:nvGrpSpPr>
        <p:grpSpPr>
          <a:xfrm>
            <a:off x="2915816" y="2275968"/>
            <a:ext cx="1259368" cy="1085662"/>
            <a:chOff x="2915816" y="2275968"/>
            <a:chExt cx="1259368" cy="1085662"/>
          </a:xfrm>
        </p:grpSpPr>
        <p:sp>
          <p:nvSpPr>
            <p:cNvPr id="4" name="六边形 3"/>
            <p:cNvSpPr/>
            <p:nvPr/>
          </p:nvSpPr>
          <p:spPr>
            <a:xfrm>
              <a:off x="2915816" y="2275968"/>
              <a:ext cx="1259368" cy="1085662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8" name="Picture 2" descr="Image result for customizable logo png">
              <a:extLst>
                <a:ext uri="{FF2B5EF4-FFF2-40B4-BE49-F238E27FC236}">
                  <a16:creationId xmlns:a16="http://schemas.microsoft.com/office/drawing/2014/main" id="{EDDD60EC-8CDA-4AE5-909C-B35F1690C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118" y="2464128"/>
              <a:ext cx="1010764" cy="758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792FF8B2-01AA-4D15-BDDB-FCB7DB18219D}"/>
              </a:ext>
            </a:extLst>
          </p:cNvPr>
          <p:cNvGrpSpPr/>
          <p:nvPr/>
        </p:nvGrpSpPr>
        <p:grpSpPr>
          <a:xfrm>
            <a:off x="3747206" y="1446834"/>
            <a:ext cx="1636320" cy="1636320"/>
            <a:chOff x="3747206" y="1446834"/>
            <a:chExt cx="1636320" cy="1636320"/>
          </a:xfrm>
        </p:grpSpPr>
        <p:sp>
          <p:nvSpPr>
            <p:cNvPr id="3" name="六边形 2"/>
            <p:cNvSpPr/>
            <p:nvPr/>
          </p:nvSpPr>
          <p:spPr>
            <a:xfrm>
              <a:off x="3954446" y="1733137"/>
              <a:ext cx="1259368" cy="1085662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0" name="Picture 4" descr="Image result for fast logo png">
              <a:extLst>
                <a:ext uri="{FF2B5EF4-FFF2-40B4-BE49-F238E27FC236}">
                  <a16:creationId xmlns:a16="http://schemas.microsoft.com/office/drawing/2014/main" id="{76B6CFEA-A289-4FF5-89F0-52C48C328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206" y="1446834"/>
              <a:ext cx="1636320" cy="163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6D5D0C55-DDD3-4B08-A395-A1448C82DB2C}"/>
              </a:ext>
            </a:extLst>
          </p:cNvPr>
          <p:cNvGrpSpPr/>
          <p:nvPr/>
        </p:nvGrpSpPr>
        <p:grpSpPr>
          <a:xfrm>
            <a:off x="4995728" y="2275968"/>
            <a:ext cx="1259368" cy="1085662"/>
            <a:chOff x="4995728" y="2275968"/>
            <a:chExt cx="1259368" cy="1085662"/>
          </a:xfrm>
        </p:grpSpPr>
        <p:sp>
          <p:nvSpPr>
            <p:cNvPr id="6" name="六边形 5"/>
            <p:cNvSpPr/>
            <p:nvPr/>
          </p:nvSpPr>
          <p:spPr>
            <a:xfrm>
              <a:off x="4995728" y="2275968"/>
              <a:ext cx="1259368" cy="1085662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2" name="Picture 6" descr="Image result for power logo png">
              <a:extLst>
                <a:ext uri="{FF2B5EF4-FFF2-40B4-BE49-F238E27FC236}">
                  <a16:creationId xmlns:a16="http://schemas.microsoft.com/office/drawing/2014/main" id="{48B3BDF9-6CF9-4174-99E7-CED3DEB21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967" y="2540307"/>
              <a:ext cx="572834" cy="57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8689A03E-95D5-4F2F-BDE6-5AE9FA257CD7}"/>
              </a:ext>
            </a:extLst>
          </p:cNvPr>
          <p:cNvGrpSpPr/>
          <p:nvPr/>
        </p:nvGrpSpPr>
        <p:grpSpPr>
          <a:xfrm>
            <a:off x="3954446" y="2856880"/>
            <a:ext cx="1259368" cy="1085662"/>
            <a:chOff x="3954446" y="2856880"/>
            <a:chExt cx="1259368" cy="1085662"/>
          </a:xfrm>
        </p:grpSpPr>
        <p:sp>
          <p:nvSpPr>
            <p:cNvPr id="5" name="六边形 4"/>
            <p:cNvSpPr/>
            <p:nvPr/>
          </p:nvSpPr>
          <p:spPr>
            <a:xfrm>
              <a:off x="3954446" y="2856880"/>
              <a:ext cx="1259368" cy="1085662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4" name="Picture 8" descr="Image result for new check logo png">
              <a:extLst>
                <a:ext uri="{FF2B5EF4-FFF2-40B4-BE49-F238E27FC236}">
                  <a16:creationId xmlns:a16="http://schemas.microsoft.com/office/drawing/2014/main" id="{B01A4860-3F50-4F88-B26F-A3F2D8066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367" y="3101093"/>
              <a:ext cx="553999" cy="55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254588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">
            <a:extLst>
              <a:ext uri="{FF2B5EF4-FFF2-40B4-BE49-F238E27FC236}">
                <a16:creationId xmlns:a16="http://schemas.microsoft.com/office/drawing/2014/main" id="{ACB38DAB-43A3-4160-B9B7-C337BF337B4F}"/>
              </a:ext>
            </a:extLst>
          </p:cNvPr>
          <p:cNvSpPr/>
          <p:nvPr/>
        </p:nvSpPr>
        <p:spPr>
          <a:xfrm>
            <a:off x="0" y="366036"/>
            <a:ext cx="4860032" cy="523220"/>
          </a:xfrm>
          <a:prstGeom prst="rect">
            <a:avLst/>
          </a:prstGeom>
          <a:solidFill>
            <a:srgbClr val="42D4A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1-3</a:t>
            </a:r>
            <a:r>
              <a:rPr lang="zh-CN" altLang="en-US" sz="2800" b="1">
                <a:solidFill>
                  <a:schemeClr val="bg1"/>
                </a:solidFill>
              </a:rPr>
              <a:t>　</a:t>
            </a:r>
            <a:r>
              <a:rPr lang="en-US" altLang="zh-CN" sz="2800" b="1">
                <a:solidFill>
                  <a:schemeClr val="bg1"/>
                </a:solidFill>
              </a:rPr>
              <a:t>Gradle – How it works?</a:t>
            </a:r>
            <a:r>
              <a:rPr lang="en-US" altLang="zh-CN" sz="2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2" descr="Image result for file icon">
            <a:extLst>
              <a:ext uri="{FF2B5EF4-FFF2-40B4-BE49-F238E27FC236}">
                <a16:creationId xmlns:a16="http://schemas.microsoft.com/office/drawing/2014/main" id="{32D2FD9E-0358-4872-97C0-2B6ECF65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995686"/>
            <a:ext cx="1778301" cy="177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3A500C78-22C7-4FB7-A5E8-0B9E56EE5B6D}"/>
              </a:ext>
            </a:extLst>
          </p:cNvPr>
          <p:cNvSpPr txBox="1"/>
          <p:nvPr/>
        </p:nvSpPr>
        <p:spPr>
          <a:xfrm>
            <a:off x="4139952" y="2725141"/>
            <a:ext cx="14182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gradle.build</a:t>
            </a:r>
            <a:endParaRPr lang="en-US" sz="1500" b="1" dirty="0"/>
          </a:p>
        </p:txBody>
      </p:sp>
      <p:pic>
        <p:nvPicPr>
          <p:cNvPr id="27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E739CD-D86A-4246-8292-233588BC4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3" y="889256"/>
            <a:ext cx="3853713" cy="4254984"/>
          </a:xfrm>
          <a:prstGeom prst="rect">
            <a:avLst/>
          </a:prstGeom>
        </p:spPr>
      </p:pic>
      <p:pic>
        <p:nvPicPr>
          <p:cNvPr id="32" name="Picture 4" descr="Image result for gradle java source tree">
            <a:extLst>
              <a:ext uri="{FF2B5EF4-FFF2-40B4-BE49-F238E27FC236}">
                <a16:creationId xmlns:a16="http://schemas.microsoft.com/office/drawing/2014/main" id="{B0CA706C-BF70-4670-9CC1-009504909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85" b="2351"/>
          <a:stretch/>
        </p:blipFill>
        <p:spPr bwMode="auto">
          <a:xfrm>
            <a:off x="5724128" y="588470"/>
            <a:ext cx="3419873" cy="4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1">
            <a:extLst>
              <a:ext uri="{FF2B5EF4-FFF2-40B4-BE49-F238E27FC236}">
                <a16:creationId xmlns:a16="http://schemas.microsoft.com/office/drawing/2014/main" id="{4C151DA8-E27C-4EC4-8E23-5B4AA1A28EEC}"/>
              </a:ext>
            </a:extLst>
          </p:cNvPr>
          <p:cNvSpPr/>
          <p:nvPr/>
        </p:nvSpPr>
        <p:spPr>
          <a:xfrm>
            <a:off x="3287210" y="1068045"/>
            <a:ext cx="2857612" cy="4039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compile</a:t>
            </a:r>
            <a:r>
              <a:rPr lang="en-US" altLang="en-US" sz="750" b="1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350" b="1" dirty="0">
                <a:solidFill>
                  <a:srgbClr val="0D904F"/>
                </a:solidFill>
                <a:latin typeface="Roboto Mono"/>
              </a:rPr>
              <a:t>'org.web3j:core:4.4.0</a:t>
            </a:r>
            <a:r>
              <a:rPr lang="en-US" altLang="en-US" sz="750" b="1" dirty="0">
                <a:solidFill>
                  <a:srgbClr val="0D904F"/>
                </a:solidFill>
                <a:latin typeface="Roboto Mono"/>
              </a:rPr>
              <a:t>'</a:t>
            </a: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en-US" altLang="en-US" sz="1350" b="1" dirty="0">
                <a:solidFill>
                  <a:schemeClr val="tx1"/>
                </a:solidFill>
              </a:rPr>
              <a:t> </a:t>
            </a:r>
            <a:endParaRPr lang="en-US" alt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34" name="Connector: Curved 16">
            <a:extLst>
              <a:ext uri="{FF2B5EF4-FFF2-40B4-BE49-F238E27FC236}">
                <a16:creationId xmlns:a16="http://schemas.microsoft.com/office/drawing/2014/main" id="{100B52B1-E896-4275-A20F-937EE6660008}"/>
              </a:ext>
            </a:extLst>
          </p:cNvPr>
          <p:cNvCxnSpPr>
            <a:cxnSpLocks/>
          </p:cNvCxnSpPr>
          <p:nvPr/>
        </p:nvCxnSpPr>
        <p:spPr>
          <a:xfrm rot="10800000">
            <a:off x="5436096" y="2853729"/>
            <a:ext cx="1152128" cy="920260"/>
          </a:xfrm>
          <a:prstGeom prst="curvedConnector3">
            <a:avLst/>
          </a:prstGeom>
          <a:ln w="57150">
            <a:solidFill>
              <a:srgbClr val="008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Left 23">
            <a:extLst>
              <a:ext uri="{FF2B5EF4-FFF2-40B4-BE49-F238E27FC236}">
                <a16:creationId xmlns:a16="http://schemas.microsoft.com/office/drawing/2014/main" id="{12FDEB9C-A336-47AF-B5BC-BC1DDBF2F113}"/>
              </a:ext>
            </a:extLst>
          </p:cNvPr>
          <p:cNvSpPr/>
          <p:nvPr/>
        </p:nvSpPr>
        <p:spPr>
          <a:xfrm>
            <a:off x="2577675" y="2551738"/>
            <a:ext cx="1418261" cy="300083"/>
          </a:xfrm>
          <a:prstGeom prst="leftArrow">
            <a:avLst/>
          </a:prstGeom>
          <a:solidFill>
            <a:srgbClr val="0086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Cross 18">
            <a:extLst>
              <a:ext uri="{FF2B5EF4-FFF2-40B4-BE49-F238E27FC236}">
                <a16:creationId xmlns:a16="http://schemas.microsoft.com/office/drawing/2014/main" id="{9138DE7B-1430-4183-8821-355248529A2B}"/>
              </a:ext>
            </a:extLst>
          </p:cNvPr>
          <p:cNvSpPr/>
          <p:nvPr/>
        </p:nvSpPr>
        <p:spPr>
          <a:xfrm>
            <a:off x="4563030" y="1557552"/>
            <a:ext cx="369010" cy="366126"/>
          </a:xfrm>
          <a:prstGeom prst="plus">
            <a:avLst>
              <a:gd name="adj" fmla="val 40670"/>
            </a:avLst>
          </a:prstGeom>
          <a:solidFill>
            <a:srgbClr val="00865C"/>
          </a:solidFill>
          <a:ln>
            <a:solidFill>
              <a:srgbClr val="008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4737159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8676" y="627534"/>
            <a:ext cx="1802096" cy="523220"/>
          </a:xfrm>
          <a:prstGeom prst="rect">
            <a:avLst/>
          </a:prstGeom>
          <a:solidFill>
            <a:srgbClr val="31859C"/>
          </a:solidFill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Two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7228" y="1222953"/>
            <a:ext cx="611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Embark – WebUI &amp; WebDApp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655" y="354018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02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1477068" y="1706643"/>
            <a:ext cx="640871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</p:cNvCxnSpPr>
          <p:nvPr/>
        </p:nvCxnSpPr>
        <p:spPr>
          <a:xfrm>
            <a:off x="1477068" y="358857"/>
            <a:ext cx="6336704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Embark WebUI">
            <a:extLst>
              <a:ext uri="{FF2B5EF4-FFF2-40B4-BE49-F238E27FC236}">
                <a16:creationId xmlns:a16="http://schemas.microsoft.com/office/drawing/2014/main" id="{E19F093E-C999-423B-97B7-7C342FC6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9" y="1769749"/>
            <a:ext cx="5372477" cy="34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mbark framework logo png">
            <a:extLst>
              <a:ext uri="{FF2B5EF4-FFF2-40B4-BE49-F238E27FC236}">
                <a16:creationId xmlns:a16="http://schemas.microsoft.com/office/drawing/2014/main" id="{80EF7C1D-169A-4354-8386-C29A4F2FF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86" y="1704225"/>
            <a:ext cx="1688976" cy="16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Web App logo png">
            <a:extLst>
              <a:ext uri="{FF2B5EF4-FFF2-40B4-BE49-F238E27FC236}">
                <a16:creationId xmlns:a16="http://schemas.microsoft.com/office/drawing/2014/main" id="{D59849F4-57B1-4007-B63A-D9CB222A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16" y="3224404"/>
            <a:ext cx="3542957" cy="19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221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 Same Side Corner Rectangle 4"/>
          <p:cNvSpPr/>
          <p:nvPr/>
        </p:nvSpPr>
        <p:spPr>
          <a:xfrm>
            <a:off x="3846128" y="1255687"/>
            <a:ext cx="348138" cy="38875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5020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675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8" name="Group 33"/>
          <p:cNvGrpSpPr/>
          <p:nvPr/>
        </p:nvGrpSpPr>
        <p:grpSpPr>
          <a:xfrm>
            <a:off x="3846130" y="1692235"/>
            <a:ext cx="2454542" cy="386324"/>
            <a:chOff x="5128064" y="2256183"/>
            <a:chExt cx="3273083" cy="515155"/>
          </a:xfrm>
          <a:solidFill>
            <a:srgbClr val="FFFFFF">
              <a:alpha val="10196"/>
            </a:srgbClr>
          </a:solidFill>
        </p:grpSpPr>
        <p:sp>
          <p:nvSpPr>
            <p:cNvPr id="39" name="Pentagon 3"/>
            <p:cNvSpPr/>
            <p:nvPr/>
          </p:nvSpPr>
          <p:spPr>
            <a:xfrm>
              <a:off x="5128064" y="2256183"/>
              <a:ext cx="3273083" cy="515154"/>
            </a:xfrm>
            <a:prstGeom prst="homePlate">
              <a:avLst/>
            </a:prstGeom>
            <a:solidFill>
              <a:srgbClr val="31859C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html</a:t>
              </a:r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9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34"/>
          <p:cNvGrpSpPr/>
          <p:nvPr/>
        </p:nvGrpSpPr>
        <p:grpSpPr>
          <a:xfrm>
            <a:off x="3846130" y="2321368"/>
            <a:ext cx="2454542" cy="386324"/>
            <a:chOff x="5128064" y="3095119"/>
            <a:chExt cx="3273083" cy="515155"/>
          </a:xfrm>
          <a:solidFill>
            <a:srgbClr val="FFFFFF">
              <a:alpha val="10196"/>
            </a:srgbClr>
          </a:solidFill>
        </p:grpSpPr>
        <p:sp>
          <p:nvSpPr>
            <p:cNvPr id="42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9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35"/>
          <p:cNvGrpSpPr/>
          <p:nvPr/>
        </p:nvGrpSpPr>
        <p:grpSpPr>
          <a:xfrm>
            <a:off x="3846130" y="2950500"/>
            <a:ext cx="2454542" cy="386324"/>
            <a:chOff x="5128064" y="3934054"/>
            <a:chExt cx="3273083" cy="515155"/>
          </a:xfrm>
          <a:solidFill>
            <a:srgbClr val="FFFFFF">
              <a:alpha val="10196"/>
            </a:srgbClr>
          </a:solidFill>
        </p:grpSpPr>
        <p:sp>
          <p:nvSpPr>
            <p:cNvPr id="45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css</a:t>
              </a:r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9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36"/>
          <p:cNvGrpSpPr/>
          <p:nvPr/>
        </p:nvGrpSpPr>
        <p:grpSpPr>
          <a:xfrm>
            <a:off x="3846129" y="3579632"/>
            <a:ext cx="2454543" cy="386324"/>
            <a:chOff x="5128064" y="4772988"/>
            <a:chExt cx="3273084" cy="515156"/>
          </a:xfrm>
          <a:solidFill>
            <a:srgbClr val="FFFFFF">
              <a:alpha val="10196"/>
            </a:srgbClr>
          </a:solidFill>
        </p:grpSpPr>
        <p:sp>
          <p:nvSpPr>
            <p:cNvPr id="4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Bootstrap</a:t>
              </a:r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9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37"/>
          <p:cNvGrpSpPr/>
          <p:nvPr/>
        </p:nvGrpSpPr>
        <p:grpSpPr>
          <a:xfrm>
            <a:off x="953882" y="1692233"/>
            <a:ext cx="2890595" cy="2273721"/>
            <a:chOff x="689317" y="2256183"/>
            <a:chExt cx="3854548" cy="3031960"/>
          </a:xfrm>
        </p:grpSpPr>
        <p:sp>
          <p:nvSpPr>
            <p:cNvPr id="63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rgbClr val="31859C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675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TextBox 28"/>
            <p:cNvSpPr txBox="1"/>
            <p:nvPr/>
          </p:nvSpPr>
          <p:spPr>
            <a:xfrm>
              <a:off x="841677" y="2556288"/>
              <a:ext cx="3294528" cy="430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502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Create a basic WebApp</a:t>
              </a:r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Rectangle 29"/>
            <p:cNvSpPr/>
            <p:nvPr/>
          </p:nvSpPr>
          <p:spPr>
            <a:xfrm>
              <a:off x="949187" y="2948895"/>
              <a:ext cx="3594678" cy="2159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Input field for inputing barcode of product.</a:t>
              </a:r>
            </a:p>
            <a:p>
              <a:pPr marL="171450" indent="-171450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Input field for testing the map and location.</a:t>
              </a:r>
            </a:p>
            <a:p>
              <a:pPr marL="171450" indent="-171450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Information table.</a:t>
              </a:r>
            </a:p>
            <a:p>
              <a:pPr marL="171450" indent="-171450" defTabSz="650207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Map area.</a:t>
              </a:r>
              <a:endPara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  <a:solidFill>
            <a:srgbClr val="31859C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2-1</a:t>
            </a:r>
            <a:r>
              <a:rPr lang="zh-CN" altLang="en-US" sz="2800" b="1">
                <a:solidFill>
                  <a:schemeClr val="bg1"/>
                </a:solidFill>
              </a:rPr>
              <a:t>　</a:t>
            </a:r>
            <a:r>
              <a:rPr lang="en-US" altLang="zh-CN" sz="2800" b="1">
                <a:solidFill>
                  <a:schemeClr val="bg1"/>
                </a:solidFill>
              </a:rPr>
              <a:t>WebApp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Image result for bootstrap">
            <a:extLst>
              <a:ext uri="{FF2B5EF4-FFF2-40B4-BE49-F238E27FC236}">
                <a16:creationId xmlns:a16="http://schemas.microsoft.com/office/drawing/2014/main" id="{22981D32-DAEF-414B-9C02-7F2DBC64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598463"/>
            <a:ext cx="735593" cy="61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html">
            <a:extLst>
              <a:ext uri="{FF2B5EF4-FFF2-40B4-BE49-F238E27FC236}">
                <a16:creationId xmlns:a16="http://schemas.microsoft.com/office/drawing/2014/main" id="{177586DB-E878-40C1-9A26-61A4F8DEC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97" y="1347614"/>
            <a:ext cx="735593" cy="73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javascript">
            <a:extLst>
              <a:ext uri="{FF2B5EF4-FFF2-40B4-BE49-F238E27FC236}">
                <a16:creationId xmlns:a16="http://schemas.microsoft.com/office/drawing/2014/main" id="{3B7D0866-29F4-492F-8796-01BC2B37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43" y="2107754"/>
            <a:ext cx="1160425" cy="6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css">
            <a:extLst>
              <a:ext uri="{FF2B5EF4-FFF2-40B4-BE49-F238E27FC236}">
                <a16:creationId xmlns:a16="http://schemas.microsoft.com/office/drawing/2014/main" id="{066C6383-0EC2-48F3-8568-A394E2DF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37" y="2772261"/>
            <a:ext cx="521499" cy="73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683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IOS17042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271</Words>
  <Application>Microsoft Office PowerPoint</Application>
  <PresentationFormat>Trình chiếu Trên màn hình (16:9)</PresentationFormat>
  <Paragraphs>83</Paragraphs>
  <Slides>17</Slides>
  <Notes>17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6" baseType="lpstr">
      <vt:lpstr>等线</vt:lpstr>
      <vt:lpstr>微软雅黑</vt:lpstr>
      <vt:lpstr>Arial</vt:lpstr>
      <vt:lpstr>Calibri</vt:lpstr>
      <vt:lpstr>Kozuka Mincho Pr6N H</vt:lpstr>
      <vt:lpstr>Roboto Mono</vt:lpstr>
      <vt:lpstr>Tahoma</vt:lpstr>
      <vt:lpstr>Times New Roman</vt:lpstr>
      <vt:lpstr>Office 主题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Gradle - Embark</dc:title>
  <dc:creator>Phan Thanh Tùng</dc:creator>
  <cp:lastModifiedBy>Phan Thanh Tùng</cp:lastModifiedBy>
  <cp:revision>83</cp:revision>
  <dcterms:modified xsi:type="dcterms:W3CDTF">2019-08-28T01:55:21Z</dcterms:modified>
</cp:coreProperties>
</file>